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59" r:id="rId2"/>
  </p:sldIdLst>
  <p:sldSz cx="7775575" cy="10907713"/>
  <p:notesSz cx="6797675" cy="99266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1D00"/>
    <a:srgbClr val="CC0000"/>
    <a:srgbClr val="5A1B02"/>
    <a:srgbClr val="A50021"/>
    <a:srgbClr val="FF5050"/>
    <a:srgbClr val="FF7C80"/>
    <a:srgbClr val="FF9999"/>
    <a:srgbClr val="F4F4F4"/>
    <a:srgbClr val="E6D6C3"/>
    <a:srgbClr val="EAE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494" y="-78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2015/11/19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39838"/>
            <a:ext cx="23876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http://kanon-potalaka.com/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hyperlink" Target="http://wrs.search.yahoo.co.jp/_ylt=A2RAyiEGlkpW1DIAn4ODTwx.;_ylu=X3oDMTFvanI2cXZuBHBhdHQDcmljaARwb3MDMgRwcm9wA2lzZWFyY2gEcXADcWh2BHNjA0RSBHNlYwNzYwRzbGsDaW1n/SIG=186pu66m9/EXP=1447829446/**http:/image.search.yahoo.co.jp/search?rkf=2&amp;ei=UTF-8&amp;p=%E3%83%A4%E3%83%9E%E3%82%B7%E3%82%BF%E3%82%B3%E3%83%BC%E3%83%9D%E3%83%AC%E3%83%BC%E3%82%B7%E3%83%A7%E3%83%B3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hyperlink" Target="http://www.google.co.jp/url?sa=i&amp;rct=j&amp;q=&amp;esrc=s&amp;source=images&amp;cd=&amp;cad=rja&amp;uact=8&amp;ved=0CAcQjRxqFQoTCMvam-i6m8gCFcWalAodP5APCA&amp;url=http://www.nagashimayuichi.com/cnts/option1/?c%3Daisatu&amp;psig=AFQjCNHMXCfUm4riKV1FGEzrX2CSBhtfwA&amp;ust=14435891451067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84" y="2389575"/>
            <a:ext cx="2995377" cy="224653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52" y="2539803"/>
            <a:ext cx="2675300" cy="209630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2671827"/>
            <a:ext cx="2378347" cy="1964281"/>
          </a:xfrm>
          <a:prstGeom prst="rect">
            <a:avLst/>
          </a:prstGeom>
        </p:spPr>
      </p:pic>
      <p:pic>
        <p:nvPicPr>
          <p:cNvPr id="1026" name="Picture 2" descr="\\SERVER\mac-share\塚本\アスクルばらしたpng\CAFE\CAFE_1+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5" y="16146"/>
            <a:ext cx="7775575" cy="109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\mac-share\塚本\アスクルばらしたpng\CAFE\CAFE_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96" y="6035928"/>
            <a:ext cx="6734864" cy="203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624125" y="893141"/>
            <a:ext cx="65197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 b="1" dirty="0" smtClean="0">
                <a:solidFill>
                  <a:srgbClr val="3A1D00"/>
                </a:solidFill>
                <a:latin typeface="小塚明朝 Pr6N B" pitchFamily="18" charset="-128"/>
                <a:ea typeface="小塚明朝 Pr6N B" pitchFamily="18" charset="-128"/>
              </a:rPr>
              <a:t>再・胃腸よろず相談会</a:t>
            </a:r>
            <a:endParaRPr lang="ja-JP" altLang="en-US" sz="5400" b="1" dirty="0">
              <a:solidFill>
                <a:srgbClr val="3A1D00"/>
              </a:solidFill>
              <a:latin typeface="小塚明朝 Pr6N B" pitchFamily="18" charset="-128"/>
              <a:ea typeface="小塚明朝 Pr6N B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36276" y="4527823"/>
            <a:ext cx="572595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400" dirty="0" smtClean="0">
                <a:solidFill>
                  <a:schemeClr val="accent6">
                    <a:lumMod val="50000"/>
                  </a:schemeClr>
                </a:solidFill>
                <a:latin typeface="小塚明朝 Pr6N H" pitchFamily="18" charset="-128"/>
                <a:ea typeface="小塚明朝 Pr6N H" pitchFamily="18" charset="-128"/>
              </a:rPr>
              <a:t>2015.12</a:t>
            </a:r>
            <a:r>
              <a:rPr lang="ja-JP" altLang="en-US" sz="4400" dirty="0" smtClean="0">
                <a:solidFill>
                  <a:schemeClr val="accent6">
                    <a:lumMod val="50000"/>
                  </a:schemeClr>
                </a:solidFill>
                <a:latin typeface="小塚明朝 Pr6N H" pitchFamily="18" charset="-128"/>
                <a:ea typeface="小塚明朝 Pr6N H" pitchFamily="18" charset="-128"/>
              </a:rPr>
              <a:t>・</a:t>
            </a:r>
            <a:r>
              <a:rPr lang="en-US" altLang="ja-JP" sz="4400" dirty="0" smtClean="0">
                <a:solidFill>
                  <a:schemeClr val="accent6">
                    <a:lumMod val="50000"/>
                  </a:schemeClr>
                </a:solidFill>
                <a:latin typeface="小塚明朝 Pr6N H" pitchFamily="18" charset="-128"/>
                <a:ea typeface="小塚明朝 Pr6N H" pitchFamily="18" charset="-128"/>
              </a:rPr>
              <a:t>5</a:t>
            </a:r>
            <a:r>
              <a:rPr lang="en-US" altLang="ja-JP" sz="3600" dirty="0" smtClean="0">
                <a:solidFill>
                  <a:schemeClr val="accent6">
                    <a:lumMod val="50000"/>
                  </a:schemeClr>
                </a:solidFill>
                <a:latin typeface="小塚明朝 Pr6N H" pitchFamily="18" charset="-128"/>
                <a:ea typeface="小塚明朝 Pr6N H" pitchFamily="18" charset="-128"/>
              </a:rPr>
              <a:t>(</a:t>
            </a:r>
            <a:r>
              <a:rPr lang="ja-JP" altLang="en-US" sz="3600" dirty="0" smtClean="0">
                <a:solidFill>
                  <a:schemeClr val="accent6">
                    <a:lumMod val="50000"/>
                  </a:schemeClr>
                </a:solidFill>
                <a:latin typeface="小塚明朝 Pr6N H" pitchFamily="18" charset="-128"/>
                <a:ea typeface="小塚明朝 Pr6N H" pitchFamily="18" charset="-128"/>
              </a:rPr>
              <a:t>土）</a:t>
            </a:r>
            <a:r>
              <a:rPr lang="en-US" altLang="ja-JP" sz="2800" b="1" dirty="0" smtClean="0">
                <a:solidFill>
                  <a:schemeClr val="accent6">
                    <a:lumMod val="50000"/>
                  </a:schemeClr>
                </a:solidFill>
                <a:latin typeface="小塚明朝 Pr6N H" pitchFamily="18" charset="-128"/>
                <a:ea typeface="小塚明朝 Pr6N H" pitchFamily="18" charset="-128"/>
              </a:rPr>
              <a:t>14</a:t>
            </a:r>
            <a:r>
              <a:rPr lang="ja-JP" altLang="en-US" sz="2800" b="1" dirty="0" smtClean="0">
                <a:solidFill>
                  <a:schemeClr val="accent6">
                    <a:lumMod val="50000"/>
                  </a:schemeClr>
                </a:solidFill>
                <a:latin typeface="小塚明朝 Pr6N H" pitchFamily="18" charset="-128"/>
                <a:ea typeface="小塚明朝 Pr6N H" pitchFamily="18" charset="-128"/>
              </a:rPr>
              <a:t>：</a:t>
            </a:r>
            <a:r>
              <a:rPr lang="en-US" altLang="ja-JP" sz="2800" b="1" dirty="0" smtClean="0">
                <a:solidFill>
                  <a:schemeClr val="accent6">
                    <a:lumMod val="50000"/>
                  </a:schemeClr>
                </a:solidFill>
                <a:latin typeface="小塚明朝 Pr6N H" pitchFamily="18" charset="-128"/>
                <a:ea typeface="小塚明朝 Pr6N H" pitchFamily="18" charset="-128"/>
              </a:rPr>
              <a:t>30</a:t>
            </a:r>
            <a:r>
              <a:rPr lang="ja-JP" altLang="en-US" sz="2800" b="1" dirty="0" smtClean="0">
                <a:solidFill>
                  <a:schemeClr val="accent6">
                    <a:lumMod val="50000"/>
                  </a:schemeClr>
                </a:solidFill>
                <a:latin typeface="小塚明朝 Pr6N H" pitchFamily="18" charset="-128"/>
                <a:ea typeface="小塚明朝 Pr6N H" pitchFamily="18" charset="-128"/>
              </a:rPr>
              <a:t>～</a:t>
            </a:r>
            <a:endParaRPr lang="en-US" altLang="ja-JP" sz="2800" b="1" dirty="0" smtClean="0">
              <a:solidFill>
                <a:schemeClr val="accent6">
                  <a:lumMod val="50000"/>
                </a:schemeClr>
              </a:solidFill>
              <a:latin typeface="小塚明朝 Pr6N H" pitchFamily="18" charset="-128"/>
              <a:ea typeface="小塚明朝 Pr6N H" pitchFamily="18" charset="-128"/>
            </a:endParaRPr>
          </a:p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  <a:latin typeface="小塚明朝 Pr6N H" pitchFamily="18" charset="-128"/>
                <a:ea typeface="小塚明朝 Pr6N H" pitchFamily="18" charset="-128"/>
              </a:rPr>
              <a:t>　　　サービス付き高齢者向け住宅</a:t>
            </a: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  <a:latin typeface="小塚明朝 Pr6N H" pitchFamily="18" charset="-128"/>
              <a:ea typeface="小塚明朝 Pr6N H" pitchFamily="18" charset="-128"/>
            </a:endParaRPr>
          </a:p>
          <a:p>
            <a:r>
              <a:rPr lang="ja-JP" altLang="en-US" sz="2400" b="1" dirty="0" smtClean="0">
                <a:solidFill>
                  <a:schemeClr val="accent6">
                    <a:lumMod val="50000"/>
                  </a:schemeClr>
                </a:solidFill>
                <a:latin typeface="小塚明朝 Pr6N H" pitchFamily="18" charset="-128"/>
                <a:ea typeface="小塚明朝 Pr6N H" pitchFamily="18" charset="-128"/>
              </a:rPr>
              <a:t>　　　　</a:t>
            </a:r>
            <a:r>
              <a:rPr lang="ja-JP" altLang="en-US" sz="3200" b="1" dirty="0" smtClean="0">
                <a:solidFill>
                  <a:schemeClr val="accent6">
                    <a:lumMod val="50000"/>
                  </a:schemeClr>
                </a:solidFill>
                <a:latin typeface="小塚明朝 Pr6N H" pitchFamily="18" charset="-128"/>
                <a:ea typeface="小塚明朝 Pr6N H" pitchFamily="18" charset="-128"/>
              </a:rPr>
              <a:t>ポータラカにて　</a:t>
            </a:r>
            <a:endParaRPr lang="en-US" altLang="ja-JP" sz="3600" dirty="0">
              <a:solidFill>
                <a:schemeClr val="accent6">
                  <a:lumMod val="50000"/>
                </a:schemeClr>
              </a:solidFill>
              <a:latin typeface="小塚明朝 Pr6N H" pitchFamily="18" charset="-128"/>
              <a:ea typeface="小塚明朝 Pr6N H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02628" y="5284579"/>
            <a:ext cx="59703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ja-JP" altLang="en-US" sz="1400" dirty="0">
              <a:solidFill>
                <a:schemeClr val="accent6">
                  <a:lumMod val="50000"/>
                </a:schemeClr>
              </a:solidFill>
              <a:latin typeface="小塚明朝 Pr6N B" pitchFamily="18" charset="-128"/>
              <a:ea typeface="小塚明朝 Pr6N B" pitchFamily="18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12460" y="8096737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 b="1" dirty="0" smtClean="0">
                <a:solidFill>
                  <a:srgbClr val="3A1D00"/>
                </a:solidFill>
                <a:latin typeface="小塚明朝 Pr6N B" pitchFamily="18" charset="-128"/>
                <a:ea typeface="小塚明朝 Pr6N B" pitchFamily="18" charset="-128"/>
              </a:rPr>
              <a:t>お問い合わせは</a:t>
            </a:r>
            <a:endParaRPr lang="ja-JP" altLang="en-US" sz="1800" b="1" dirty="0">
              <a:solidFill>
                <a:srgbClr val="3A1D00"/>
              </a:solidFill>
              <a:latin typeface="小塚明朝 Pr6N B" pitchFamily="18" charset="-128"/>
              <a:ea typeface="小塚明朝 Pr6N B" pitchFamily="18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86707" y="8478608"/>
            <a:ext cx="4177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solidFill>
                  <a:srgbClr val="3A1D00"/>
                </a:solidFill>
                <a:latin typeface="小塚明朝 Pr6N B" pitchFamily="18" charset="-128"/>
                <a:ea typeface="小塚明朝 Pr6N B" pitchFamily="18" charset="-128"/>
              </a:rPr>
              <a:t>カノン介護サービス事業所</a:t>
            </a:r>
            <a:endParaRPr lang="ja-JP" altLang="en-US" sz="2800" b="1" dirty="0">
              <a:solidFill>
                <a:srgbClr val="3A1D00"/>
              </a:solidFill>
              <a:latin typeface="小塚明朝 Pr6N B" pitchFamily="18" charset="-128"/>
              <a:ea typeface="小塚明朝 Pr6N B" pitchFamily="18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902628" y="9609405"/>
            <a:ext cx="33022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solidFill>
                  <a:srgbClr val="3A1D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和歌山県田辺市下三栖１４８３－１５</a:t>
            </a:r>
            <a:r>
              <a:rPr lang="en-US" altLang="ja-JP" sz="1600" dirty="0" smtClean="0">
                <a:solidFill>
                  <a:srgbClr val="3A1D00"/>
                </a:solidFill>
                <a:latin typeface="HGP明朝E" panose="02020900000000000000" pitchFamily="18" charset="-128"/>
                <a:ea typeface="HGP明朝E" panose="02020900000000000000" pitchFamily="18" charset="-128"/>
                <a:hlinkClick r:id="rId7"/>
              </a:rPr>
              <a:t>     </a:t>
            </a:r>
            <a:r>
              <a:rPr lang="en-US" altLang="ja-JP" sz="2000" dirty="0" smtClean="0">
                <a:solidFill>
                  <a:schemeClr val="accent2"/>
                </a:solidFill>
                <a:latin typeface="HGP明朝E" panose="02020900000000000000" pitchFamily="18" charset="-128"/>
                <a:ea typeface="HGP明朝E" panose="02020900000000000000" pitchFamily="18" charset="-128"/>
                <a:hlinkClick r:id="rId7"/>
              </a:rPr>
              <a:t>http://kanon-potalaka.com</a:t>
            </a:r>
            <a:endParaRPr lang="en-US" altLang="ja-JP" sz="2000" dirty="0" smtClean="0">
              <a:solidFill>
                <a:schemeClr val="accent2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lang="ja-JP" altLang="en-US" sz="1600" dirty="0">
              <a:solidFill>
                <a:srgbClr val="3A1D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47472" y="8901519"/>
            <a:ext cx="41277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3A1D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０</a:t>
            </a:r>
            <a:r>
              <a:rPr lang="en-US" altLang="ja-JP" sz="4000" dirty="0" smtClean="0">
                <a:solidFill>
                  <a:srgbClr val="3A1D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739-34-3020</a:t>
            </a:r>
            <a:r>
              <a:rPr lang="ja-JP" altLang="en-US" sz="1200" dirty="0" smtClean="0">
                <a:solidFill>
                  <a:srgbClr val="3A1D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ja-JP" altLang="en-US" sz="1200" dirty="0">
                <a:solidFill>
                  <a:srgbClr val="3A1D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endParaRPr lang="ja-JP" altLang="en-US" sz="1200" dirty="0">
              <a:solidFill>
                <a:srgbClr val="3A1D00"/>
              </a:solidFill>
              <a:latin typeface="小塚ゴシック Pr6N B" pitchFamily="34" charset="-128"/>
              <a:ea typeface="小塚ゴシック Pr6N B" pitchFamily="34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355560" y="9255462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地図</a:t>
            </a:r>
          </a:p>
        </p:txBody>
      </p:sp>
      <p:pic>
        <p:nvPicPr>
          <p:cNvPr id="33" name="Picture 2" descr="http://www.nagashimayuichi.com/cnts/option2/img0/84101_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47822" r="17450" b="7847"/>
          <a:stretch/>
        </p:blipFill>
        <p:spPr bwMode="auto">
          <a:xfrm>
            <a:off x="4426072" y="8096737"/>
            <a:ext cx="2851239" cy="191740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2">
                <a:lumMod val="75000"/>
              </a:schemeClr>
            </a:solidFill>
          </a:ln>
          <a:extLst/>
        </p:spPr>
      </p:pic>
      <p:sp>
        <p:nvSpPr>
          <p:cNvPr id="25" name="テキスト ボックス 24"/>
          <p:cNvSpPr txBox="1"/>
          <p:nvPr/>
        </p:nvSpPr>
        <p:spPr>
          <a:xfrm>
            <a:off x="772447" y="1886997"/>
            <a:ext cx="572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前回好評につき、再度週末に開催します</a:t>
            </a:r>
            <a:r>
              <a:rPr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！！</a:t>
            </a:r>
            <a:endParaRPr lang="en-US" altLang="ja-JP" sz="16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前回参加できなかった方、ぜひこの機会にご参加ください。</a:t>
            </a:r>
            <a:endParaRPr lang="en-US" altLang="ja-JP" sz="16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lang="ja-JP" altLang="en-US" sz="16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医療相談</a:t>
            </a:r>
            <a:r>
              <a:rPr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も受け付けます。</a:t>
            </a:r>
            <a:endParaRPr lang="en-US" altLang="ja-JP" sz="16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endParaRPr lang="en-US" altLang="ja-JP" sz="1600" dirty="0" smtClean="0"/>
          </a:p>
          <a:p>
            <a:endParaRPr lang="en-US" altLang="ja-JP" sz="1600" dirty="0" smtClean="0"/>
          </a:p>
          <a:p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72447" y="6249148"/>
            <a:ext cx="5969904" cy="1786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今回はヤマシタコーポレーション様協力による</a:t>
            </a:r>
            <a:endParaRPr lang="en-US" altLang="ja-JP" sz="18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 福祉用具の展示・体験も同時開催いたします！！</a:t>
            </a:r>
            <a:endParaRPr kumimoji="1" lang="en-US" altLang="ja-JP" sz="18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　　　　　　　　　　　　（</a:t>
            </a:r>
            <a:r>
              <a:rPr lang="en-US" altLang="ja-JP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13</a:t>
            </a: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時から</a:t>
            </a:r>
            <a:r>
              <a:rPr lang="en-US" altLang="ja-JP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16</a:t>
            </a: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時</a:t>
            </a:r>
            <a:r>
              <a:rPr lang="en-US" altLang="ja-JP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30</a:t>
            </a:r>
            <a:r>
              <a:rPr lang="ja-JP" altLang="en-US" sz="180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分）</a:t>
            </a:r>
            <a:endParaRPr lang="en-US" altLang="ja-JP" sz="18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住宅の入居料金も大幅に改定いたしました。</a:t>
            </a:r>
            <a:endParaRPr lang="en-US" altLang="ja-JP" sz="18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　ぜひ介護・入居についてもお気軽にご相談ください！！</a:t>
            </a:r>
            <a:endParaRPr kumimoji="1" lang="en-US" altLang="ja-JP" sz="18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endParaRPr kumimoji="1" lang="ja-JP" altLang="en-US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5865453" y="8395021"/>
            <a:ext cx="330700" cy="4005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Picture 4" descr="http://www.nagashimayuichi.com/h02.jp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31253" r="92154" b="33126"/>
          <a:stretch/>
        </p:blipFill>
        <p:spPr bwMode="auto">
          <a:xfrm>
            <a:off x="5899299" y="8458464"/>
            <a:ext cx="263008" cy="3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四角形吹き出し 38"/>
          <p:cNvSpPr/>
          <p:nvPr/>
        </p:nvSpPr>
        <p:spPr>
          <a:xfrm>
            <a:off x="5515729" y="9147652"/>
            <a:ext cx="1628130" cy="215620"/>
          </a:xfrm>
          <a:prstGeom prst="wedgeRectCallout">
            <a:avLst>
              <a:gd name="adj1" fmla="val -20162"/>
              <a:gd name="adj2" fmla="val -1827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長嶋雄一クリニック隣</a:t>
            </a:r>
            <a:endParaRPr kumimoji="1" lang="ja-JP" altLang="en-US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 rot="737632">
            <a:off x="6114233" y="3843602"/>
            <a:ext cx="923330" cy="211831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r"/>
            <a:r>
              <a:rPr kumimoji="1"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どなたでもお気軽に</a:t>
            </a:r>
            <a:r>
              <a:rPr lang="ja-JP" altLang="en-US" sz="16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　</a:t>
            </a:r>
            <a:r>
              <a:rPr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　</a:t>
            </a:r>
            <a:r>
              <a:rPr kumimoji="1"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ご参加下さい　　　　　　　</a:t>
            </a:r>
            <a:r>
              <a:rPr lang="ja-JP" altLang="en-US" sz="16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　</a:t>
            </a:r>
            <a:r>
              <a:rPr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　　　　　　</a:t>
            </a:r>
            <a:r>
              <a:rPr kumimoji="1" lang="en-US" altLang="ja-JP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(</a:t>
            </a:r>
            <a:r>
              <a:rPr kumimoji="1"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託児あり）</a:t>
            </a:r>
            <a:endParaRPr kumimoji="1" lang="ja-JP" altLang="en-US" sz="16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35" name="Picture 2" descr="ベネフィット・ステーション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616" y="6401959"/>
            <a:ext cx="643263" cy="7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1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プレゼンテーション1" id="{D14BBAA0-EBDA-4F80-B5E5-6A060B58EB30}" vid="{E91C9F3B-FA2D-4D28-9E30-9B6A997020B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0</TotalTime>
  <Words>84</Words>
  <Application>Microsoft Office PowerPoint</Application>
  <PresentationFormat>ユーザー設定</PresentationFormat>
  <Paragraphs>20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11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2013-07-04T11:22:33Z</dcterms:created>
  <dcterms:modified xsi:type="dcterms:W3CDTF">2015-11-18T23:39:46Z</dcterms:modified>
</cp:coreProperties>
</file>